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61" r:id="rId5"/>
    <p:sldId id="263" r:id="rId6"/>
    <p:sldId id="262" r:id="rId7"/>
    <p:sldId id="264" r:id="rId8"/>
    <p:sldId id="273" r:id="rId9"/>
    <p:sldId id="267" r:id="rId10"/>
    <p:sldId id="269" r:id="rId11"/>
    <p:sldId id="272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>
            <a:extLst>
              <a:ext uri="{FF2B5EF4-FFF2-40B4-BE49-F238E27FC236}">
                <a16:creationId xmlns:a16="http://schemas.microsoft.com/office/drawing/2014/main" id="{E0B69664-4E0B-4CCE-B87F-47765F4FC73C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EE15111-088E-4718-A02F-E82B89599B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67200" y="457200"/>
            <a:ext cx="3657600" cy="576072"/>
          </a:xfrm>
          <a:prstGeom prst="roundRect">
            <a:avLst>
              <a:gd name="adj" fmla="val 50000"/>
            </a:avLst>
          </a:prstGeom>
          <a:ln w="508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25000"/>
                  </a:schemeClr>
                </a:gs>
              </a:gsLst>
              <a:lin ang="0" scaled="0"/>
            </a:gra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 cap="all" spc="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FFD13-2E81-4022-8456-6A4ACB92E4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5164"/>
            <a:ext cx="10972800" cy="1947672"/>
          </a:xfrm>
        </p:spPr>
        <p:txBody>
          <a:bodyPr anchor="ctr" anchorCtr="0">
            <a:normAutofit/>
          </a:bodyPr>
          <a:lstStyle>
            <a:lvl1pPr algn="l" defTabSz="914400">
              <a:lnSpc>
                <a:spcPct val="9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39B07EB-8D27-4339-A21A-192B66534B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57800"/>
            <a:ext cx="10972800" cy="1143000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00" b="1" i="0">
                <a:solidFill>
                  <a:schemeClr val="bg1"/>
                </a:solidFill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Speaker Name</a:t>
            </a:r>
          </a:p>
        </p:txBody>
      </p:sp>
      <p:cxnSp>
        <p:nvCxnSpPr>
          <p:cNvPr id="5" name="Straight Connector 1">
            <a:extLst>
              <a:ext uri="{FF2B5EF4-FFF2-40B4-BE49-F238E27FC236}">
                <a16:creationId xmlns:a16="http://schemas.microsoft.com/office/drawing/2014/main" id="{96DD27E0-98AD-4AB6-BA4B-F57BE808F4AB}"/>
              </a:ext>
            </a:extLst>
          </p:cNvPr>
          <p:cNvCxnSpPr>
            <a:cxnSpLocks/>
          </p:cNvCxnSpPr>
          <p:nvPr/>
        </p:nvCxnSpPr>
        <p:spPr>
          <a:xfrm>
            <a:off x="609599" y="4800600"/>
            <a:ext cx="10972800" cy="0"/>
          </a:xfrm>
          <a:prstGeom prst="line">
            <a:avLst/>
          </a:prstGeom>
          <a:ln w="2032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">
            <a:extLst>
              <a:ext uri="{FF2B5EF4-FFF2-40B4-BE49-F238E27FC236}">
                <a16:creationId xmlns:a16="http://schemas.microsoft.com/office/drawing/2014/main" id="{7C24528D-57D0-4329-A7DA-9072C0488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599" y="457200"/>
            <a:ext cx="269340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84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FPRI 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97" y="990600"/>
            <a:ext cx="914403" cy="1676403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BCF8A2-83B5-D242-8DE9-5BF0DBC72068}"/>
              </a:ext>
            </a:extLst>
          </p:cNvPr>
          <p:cNvSpPr txBox="1"/>
          <p:nvPr userDrawn="1"/>
        </p:nvSpPr>
        <p:spPr>
          <a:xfrm>
            <a:off x="2610196" y="1130531"/>
            <a:ext cx="7680960" cy="129678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r"/>
            <a:endParaRPr lang="en-US" sz="4400" dirty="0">
              <a:solidFill>
                <a:srgbClr val="62BB46"/>
              </a:solidFill>
            </a:endParaRPr>
          </a:p>
        </p:txBody>
      </p:sp>
      <p:pic>
        <p:nvPicPr>
          <p:cNvPr id="3" name="Picture 5" descr="cu_logo_sml_150_ppt">
            <a:extLst>
              <a:ext uri="{FF2B5EF4-FFF2-40B4-BE49-F238E27FC236}">
                <a16:creationId xmlns:a16="http://schemas.microsoft.com/office/drawing/2014/main" id="{B914F14F-FFF2-DC62-74BA-96667163F3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129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4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9F9EBBCA-7A1C-46DA-BE14-735CA4CED8B2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1">
            <a:extLst>
              <a:ext uri="{FF2B5EF4-FFF2-40B4-BE49-F238E27FC236}">
                <a16:creationId xmlns:a16="http://schemas.microsoft.com/office/drawing/2014/main" id="{5DDA5EE1-7081-4632-8C89-694A9AB7A521}"/>
              </a:ext>
            </a:extLst>
          </p:cNvPr>
          <p:cNvCxnSpPr>
            <a:cxnSpLocks/>
          </p:cNvCxnSpPr>
          <p:nvPr/>
        </p:nvCxnSpPr>
        <p:spPr>
          <a:xfrm>
            <a:off x="612648" y="4800600"/>
            <a:ext cx="10972800" cy="0"/>
          </a:xfrm>
          <a:prstGeom prst="line">
            <a:avLst/>
          </a:prstGeom>
          <a:ln w="2032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">
            <a:extLst>
              <a:ext uri="{FF2B5EF4-FFF2-40B4-BE49-F238E27FC236}">
                <a16:creationId xmlns:a16="http://schemas.microsoft.com/office/drawing/2014/main" id="{62994548-4F53-4BFD-905D-5E39927D3F90}"/>
              </a:ext>
            </a:extLst>
          </p:cNvPr>
          <p:cNvCxnSpPr>
            <a:cxnSpLocks/>
          </p:cNvCxnSpPr>
          <p:nvPr/>
        </p:nvCxnSpPr>
        <p:spPr>
          <a:xfrm>
            <a:off x="612648" y="2057400"/>
            <a:ext cx="10972800" cy="0"/>
          </a:xfrm>
          <a:prstGeom prst="line">
            <a:avLst/>
          </a:prstGeom>
          <a:ln w="2032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7EFFD13-2E81-4022-8456-6A4ACB92E4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5164"/>
            <a:ext cx="10972800" cy="1947672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4600"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6C6563F4-BA13-4564-9DD6-2B136169D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598"/>
            <a:ext cx="9144000" cy="914401"/>
          </a:xfrm>
        </p:spPr>
        <p:txBody>
          <a:bodyPr anchor="b" anchorCtr="0">
            <a:normAutofit/>
          </a:bodyPr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1C42F14-1D9B-476C-9FB1-0861A6D2358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E4EA10E3-9012-415F-A132-5B2ABCA40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46550C1-6919-415D-8E7D-C566B06A8F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83000">
                <a:schemeClr val="accent1">
                  <a:lumMod val="5000"/>
                  <a:lumOff val="95000"/>
                </a:schemeClr>
              </a:gs>
              <a:gs pos="6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1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599"/>
            <a:ext cx="91440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354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D715DC0-A99C-4F14-987B-1DD06B9093A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9597" y="1600200"/>
            <a:ext cx="51846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F00131-4037-45F8-A3A0-2582A2DD2E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97755" y="1600200"/>
            <a:ext cx="51846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67822774-4470-4076-9D7E-25C0849F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4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599"/>
            <a:ext cx="91440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354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9430909-B56E-4F56-A136-50D892F967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25596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434B9A-4685-4E4E-9FDD-9337CDCBA7E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68813" y="1600200"/>
            <a:ext cx="325437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A56FB-FF4D-494B-8444-13B0A61F67B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23961" y="1600200"/>
            <a:ext cx="3255264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67822774-4470-4076-9D7E-25C0849F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ground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">
            <a:extLst>
              <a:ext uri="{FF2B5EF4-FFF2-40B4-BE49-F238E27FC236}">
                <a16:creationId xmlns:a16="http://schemas.microsoft.com/office/drawing/2014/main" id="{EF077322-C2CE-4219-A1B0-98E7178C5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8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60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8D-3653-431D-BFC8-0BCA1F45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B3CE5-0EF6-466E-8D73-8CB401CE6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BFB53-B595-46F9-931D-3FD3A057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02A3-39F1-4149-82CD-7328AD7B60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2D4D6-2AAF-4072-AB8A-B4FE1833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71F6-62F0-48C7-8F0B-7412AB8E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6D5-7523-4902-B9D6-8CE9F595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8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6319-830E-4F73-8D5B-1FE1CCDC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BE7A7-6867-4B2C-A93C-4BCBC8DA5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39F6C-0C3B-4336-81C5-C2A13853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D88BE-531D-432F-8339-B76C5397A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0FAEF-6E0C-4BEA-A4A7-7A866139A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9E333-A5F9-4D87-BCA5-80DBF1AE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02A3-39F1-4149-82CD-7328AD7B60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CFF25D-F83C-4B9F-AE27-C2ADEC47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4AA8DB-7BD9-4834-B81B-1DC57622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6D5-7523-4902-B9D6-8CE9F595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599"/>
            <a:ext cx="10972800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617900" y="6394451"/>
            <a:ext cx="5478100" cy="228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ACFA02A3-39F1-4149-82CD-7328AD7B60E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096000" y="6394451"/>
            <a:ext cx="5478101" cy="2349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6B1896D5-7523-4902-B9D6-8CE9F595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6"/>
          </a:solidFill>
          <a:latin typeface="+mj-lt"/>
          <a:ea typeface="Arial" charset="0"/>
          <a:cs typeface="Arial" charset="0"/>
        </a:defRPr>
      </a:lvl1pPr>
    </p:titleStyle>
    <p:bodyStyle>
      <a:lvl1pPr marL="301752" indent="-301752" algn="l" defTabSz="914400" rtl="0" eaLnBrk="1" latinLnBrk="0" hangingPunct="1">
        <a:lnSpc>
          <a:spcPct val="100000"/>
        </a:lnSpc>
        <a:spcBef>
          <a:spcPts val="1800"/>
        </a:spcBef>
        <a:buClr>
          <a:schemeClr val="tx2"/>
        </a:buClr>
        <a:buFont typeface="Arial" panose="020B0604020202020204" pitchFamily="34" charset="0"/>
        <a:buChar char="●"/>
        <a:defRPr sz="26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12648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24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914400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2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216152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2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527048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  <p15:guide id="5" pos="384">
          <p15:clr>
            <a:srgbClr val="F26B43"/>
          </p15:clr>
        </p15:guide>
        <p15:guide id="6" pos="7296">
          <p15:clr>
            <a:srgbClr val="F26B43"/>
          </p15:clr>
        </p15:guide>
        <p15:guide id="7" orient="horz" pos="7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B71EBD-7A01-2B49-BB17-FC778A67CD9E}"/>
              </a:ext>
            </a:extLst>
          </p:cNvPr>
          <p:cNvSpPr txBox="1"/>
          <p:nvPr/>
        </p:nvSpPr>
        <p:spPr>
          <a:xfrm>
            <a:off x="609600" y="1798066"/>
            <a:ext cx="10972800" cy="2445571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Georgia" panose="02040502050405020303" pitchFamily="18" charset="0"/>
                <a:cs typeface="Times New Roman" panose="02020603050405020304" pitchFamily="18" charset="0"/>
              </a:rPr>
              <a:t>Nonclassical Measurement Error and Farmers’ Response to Information Treatment</a:t>
            </a:r>
            <a:br>
              <a:rPr lang="en-US" sz="3600" b="1" dirty="0">
                <a:latin typeface="Georgia" panose="02040502050405020303" pitchFamily="18" charset="0"/>
              </a:rPr>
            </a:br>
            <a:endParaRPr lang="en-US" sz="4400" b="1" dirty="0">
              <a:latin typeface="Georgia" panose="020405020504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0B415-AFAD-5148-97E1-B7E8399E159A}"/>
              </a:ext>
            </a:extLst>
          </p:cNvPr>
          <p:cNvSpPr txBox="1"/>
          <p:nvPr/>
        </p:nvSpPr>
        <p:spPr>
          <a:xfrm>
            <a:off x="1563188" y="3770896"/>
            <a:ext cx="9065623" cy="199072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Kibrom Abay, Chris Barrett, Talip Kilic, Heather Moylan,</a:t>
            </a: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John Ilukor, Wilbert Drazi Vundru</a:t>
            </a:r>
          </a:p>
          <a:p>
            <a:pPr algn="ctr"/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American Economic Association Annual Meeting presentation</a:t>
            </a: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January 8, 2023</a:t>
            </a:r>
          </a:p>
        </p:txBody>
      </p:sp>
    </p:spTree>
    <p:extLst>
      <p:ext uri="{BB962C8B-B14F-4D97-AF65-F5344CB8AC3E}">
        <p14:creationId xmlns:p14="http://schemas.microsoft.com/office/powerpoint/2010/main" val="307914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BE03-E640-4A1C-8E58-6016BFCE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15" y="1600200"/>
            <a:ext cx="5767138" cy="914400"/>
          </a:xfrm>
        </p:spPr>
        <p:txBody>
          <a:bodyPr anchor="t">
            <a:noAutofit/>
          </a:bodyPr>
          <a:lstStyle/>
          <a:p>
            <a:r>
              <a:rPr lang="en-US" sz="2400" b="0" u="sng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Information treatment has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no effect on fertilizer use reporting at extensive margin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significantly changes intensive margin self-reports  (~7%).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treatment effects heterogeneous by plot size and by under/over-estimation.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clear evidence of spillovers on self-reporting of (early season) agricultural input use ... correlated NCME (Abay et al. </a:t>
            </a:r>
            <a:r>
              <a:rPr lang="en-US" sz="2400" b="0" i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JDE 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2019). Optimal prediction error (</a:t>
            </a:r>
            <a:r>
              <a:rPr lang="en-US" sz="2400" b="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Hyslop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Imbens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JBES 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2001)?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595C969-D7A3-6AC9-DDFB-937CACC3F049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6C05C4-EC8F-68BC-B9FE-3E4AE5F4B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906" y="1732878"/>
            <a:ext cx="5414961" cy="462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6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956A-A699-4401-8A80-16CCCA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0200"/>
            <a:ext cx="10972800" cy="627648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400" b="0" u="sng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Systematic NCME strikingly consistent w/behavioral phenomena:</a:t>
            </a:r>
            <a:br>
              <a:rPr lang="en-US" sz="2400" b="0" u="sng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Inattention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to salient information: may be rational (costs&gt;benefits) or irrational (mental gaps, oversight). Variation with true plot size suggests structurally asymmetric inattention.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Self-esteem bias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land a source of status. Upwardly biased mistaken beliefs may bring non-material reward. Asymmetric NCME and focal point bunching consistent w/this.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Trust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in GPS/technology and/or those who use it vs. trust in original (mis)info source.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These seem hypotheses/mechanisms worth testing explicitly. We can’t do so in these data.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en-US" sz="2400" b="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DDBAA8-8DEB-8344-15E0-6D8090D391E3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How to interpret?</a:t>
            </a:r>
          </a:p>
        </p:txBody>
      </p:sp>
    </p:spTree>
    <p:extLst>
      <p:ext uri="{BB962C8B-B14F-4D97-AF65-F5344CB8AC3E}">
        <p14:creationId xmlns:p14="http://schemas.microsoft.com/office/powerpoint/2010/main" val="283914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44FD1-10D4-4B41-9C7F-676A5EBD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59" y="3371486"/>
            <a:ext cx="10972800" cy="9144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Thank you for your interest and comments</a:t>
            </a: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k.abay@cgiar.org</a:t>
            </a: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cbb2@cornell.edu</a:t>
            </a: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tkilic@worldbank.org</a:t>
            </a:r>
          </a:p>
        </p:txBody>
      </p:sp>
    </p:spTree>
    <p:extLst>
      <p:ext uri="{BB962C8B-B14F-4D97-AF65-F5344CB8AC3E}">
        <p14:creationId xmlns:p14="http://schemas.microsoft.com/office/powerpoint/2010/main" val="274436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8A8E-5718-498D-9F3E-8F11297AB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7272"/>
            <a:ext cx="10515600" cy="571500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Non-classical measurement error (NCME) widespread. Usually treated as a problem to be resolved econometrically or through improved survey design. </a:t>
            </a:r>
          </a:p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NCME may represent more than mere misreporting/noise. </a:t>
            </a:r>
          </a:p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If NCME reflects respondents’ mistaken beliefs (Abay et al. 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AJAE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2021), it offers a window on 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respondents’ behaviors, esp. concerning information. 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Information interventions rely on subjects updating beliefs. Do they?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Mistaken beliefs could reflect behavioral anomalies: inattention, self-esteem or confirmation bias, etc. 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Mistaken beliefs about one subject may spillover to beliefs about, and reporting on, other subjects – with implications for both policy design and statistical inference</a:t>
            </a:r>
          </a:p>
          <a:p>
            <a:pPr lvl="1"/>
            <a:endParaRPr lang="en-US" dirty="0">
              <a:latin typeface="Georgia" panose="02040502050405020303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/>
            <a:endParaRPr lang="en-US" dirty="0">
              <a:latin typeface="Georgia" panose="02040502050405020303" pitchFamily="18" charset="0"/>
              <a:sym typeface="Symbol" panose="05050102010706020507" pitchFamily="18" charset="2"/>
            </a:endParaRP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111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8A8E-5718-498D-9F3E-8F11297AB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Embed a randomized information experiment within a nationwide agricultural household survey in Malawi to study: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Extent, correlates and persistence of NCME in farmers’ plot size self-reports</a:t>
            </a:r>
          </a:p>
          <a:p>
            <a:pPr lvl="1"/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Whether/h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 farmers learn/adjust SRs to demonstrably accurate information about plot size, both in terms of correcting pre-existing measurement error in plot size as well as their reporting behavior (responses) on non-land agricultural inputs. </a:t>
            </a:r>
            <a:endParaRPr lang="en-US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4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33410"/>
            <a:ext cx="10515600" cy="50959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Experiment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43339-BEF5-4200-AE71-26EB90885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8399" y="2201166"/>
            <a:ext cx="5157787" cy="509589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Treatment Group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0F83A3-7202-4DAA-9CE7-B77C89D47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4547" y="2803358"/>
            <a:ext cx="5591176" cy="32364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Post-planting +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 post-harvest visit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Post-planting visit same as post-harvest in control except for </a:t>
            </a:r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information treatment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After self-reports and plot visit, share GPS-based area and self-report measurement error (in levels and as a share of true area)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Post-harvest visit exactly same as controls:</a:t>
            </a:r>
          </a:p>
          <a:p>
            <a:pPr marL="800100" lvl="1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Ask again about the selected plot area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EEEB7F-FDAB-4EEF-803C-65E4ADF20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4212" y="2186884"/>
            <a:ext cx="5183188" cy="523871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Control Group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F12B90D0-2377-462D-A63A-38258A76933A}"/>
              </a:ext>
            </a:extLst>
          </p:cNvPr>
          <p:cNvSpPr txBox="1">
            <a:spLocks/>
          </p:cNvSpPr>
          <p:nvPr/>
        </p:nvSpPr>
        <p:spPr>
          <a:xfrm>
            <a:off x="542924" y="2803358"/>
            <a:ext cx="5905500" cy="308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Mirrors the current interview flow in Malawi IHS5/IHPS and LSMS-ISA-supported surveys</a:t>
            </a:r>
          </a:p>
          <a:p>
            <a:pPr marL="285750" indent="-285750">
              <a:lnSpc>
                <a:spcPct val="100000"/>
              </a:lnSpc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Post-harvest visit only w/unified agricultural questionnaire self-reported in 1 sitting by plot managers, prior to plot visit</a:t>
            </a:r>
          </a:p>
          <a:p>
            <a:pPr marL="285750" indent="-285750">
              <a:lnSpc>
                <a:spcPct val="100000"/>
              </a:lnSpc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Randomly select 1 maize plot and accompany that plot’s manager to the plot for demarcation and GPS-based area measurement</a:t>
            </a:r>
          </a:p>
          <a:p>
            <a:pPr marL="742950" lvl="1" indent="-285750">
              <a:lnSpc>
                <a:spcPct val="70000"/>
              </a:lnSpc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6A9107-970A-6B42-66B2-E7DB5C568D1B}"/>
              </a:ext>
            </a:extLst>
          </p:cNvPr>
          <p:cNvSpPr txBox="1"/>
          <p:nvPr/>
        </p:nvSpPr>
        <p:spPr>
          <a:xfrm>
            <a:off x="609600" y="1249524"/>
            <a:ext cx="113898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In 2019/20 Malawi IHS5 (LSMS). 72 randomly selected rural EAs, with 24 maize-growing </a:t>
            </a:r>
            <a:r>
              <a:rPr lang="en-US" sz="20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hhs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/EA – 16 in treatment, remaining 8 as control group. (Balance tests show randomization worked.)</a:t>
            </a:r>
          </a:p>
        </p:txBody>
      </p:sp>
    </p:spTree>
    <p:extLst>
      <p:ext uri="{BB962C8B-B14F-4D97-AF65-F5344CB8AC3E}">
        <p14:creationId xmlns:p14="http://schemas.microsoft.com/office/powerpoint/2010/main" val="38571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E89D-0A84-4C34-9608-C6BFCE4D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082894"/>
            <a:ext cx="10972800" cy="698784"/>
          </a:xfrm>
        </p:spPr>
        <p:txBody>
          <a:bodyPr>
            <a:normAutofit fontScale="90000"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Regression to mean in NCME: self-reported plot sizes are overestimated for smaller plots, underestimated for larger ones.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NCME is both relatively and absolutely larger for smallest plots.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Rounding is a major source of measurement error in self-reported plot area.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Newer finding: rounding error persists (~unchanged) even after information treatment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EA845C-6FF9-4733-BE3B-6459C2E6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57" y="2978849"/>
            <a:ext cx="6891086" cy="356632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2F5654B-0C26-D207-D43D-D31C19D1860B}"/>
              </a:ext>
            </a:extLst>
          </p:cNvPr>
          <p:cNvSpPr txBox="1">
            <a:spLocks/>
          </p:cNvSpPr>
          <p:nvPr/>
        </p:nvSpPr>
        <p:spPr>
          <a:xfrm>
            <a:off x="737937" y="248652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Familiar findings on NCME … and newer ones</a:t>
            </a:r>
          </a:p>
        </p:txBody>
      </p:sp>
    </p:spTree>
    <p:extLst>
      <p:ext uri="{BB962C8B-B14F-4D97-AF65-F5344CB8AC3E}">
        <p14:creationId xmlns:p14="http://schemas.microsoft.com/office/powerpoint/2010/main" val="115048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D70A-1D95-4DA0-8143-3DD7F07E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914400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Heaping around focal plots is asymmetric, esp. for smallest plots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D35988-945D-45D2-BF87-2719C24BF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623" y="2582027"/>
            <a:ext cx="6764754" cy="413401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E4326B5-E186-45FA-9451-99459682F95F}"/>
              </a:ext>
            </a:extLst>
          </p:cNvPr>
          <p:cNvSpPr txBox="1">
            <a:spLocks/>
          </p:cNvSpPr>
          <p:nvPr/>
        </p:nvSpPr>
        <p:spPr>
          <a:xfrm>
            <a:off x="664745" y="61837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</a:t>
            </a:r>
          </a:p>
        </p:txBody>
      </p:sp>
    </p:spTree>
    <p:extLst>
      <p:ext uri="{BB962C8B-B14F-4D97-AF65-F5344CB8AC3E}">
        <p14:creationId xmlns:p14="http://schemas.microsoft.com/office/powerpoint/2010/main" val="424796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956A-A699-4401-8A80-16CCCA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00200"/>
            <a:ext cx="11506200" cy="627648"/>
          </a:xfrm>
        </p:spPr>
        <p:txBody>
          <a:bodyPr>
            <a:normAutofit fontScale="90000"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NCME is the norm. Only 3.1% (31/982) accurately self-report plot size pre-treatment.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ME is heavily NC, and overwhelmingly associated w/true plot size and rounding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8E61D-C9E1-2DD5-0AB6-DC8BDD4F3B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4" b="23450"/>
          <a:stretch/>
        </p:blipFill>
        <p:spPr>
          <a:xfrm>
            <a:off x="3296653" y="2459775"/>
            <a:ext cx="5415383" cy="399316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54D98B5-7EB3-ADA1-12DA-A06EAF7D0B98}"/>
              </a:ext>
            </a:extLst>
          </p:cNvPr>
          <p:cNvSpPr txBox="1">
            <a:spLocks/>
          </p:cNvSpPr>
          <p:nvPr/>
        </p:nvSpPr>
        <p:spPr>
          <a:xfrm>
            <a:off x="673767" y="297531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</a:t>
            </a:r>
          </a:p>
        </p:txBody>
      </p:sp>
    </p:spTree>
    <p:extLst>
      <p:ext uri="{BB962C8B-B14F-4D97-AF65-F5344CB8AC3E}">
        <p14:creationId xmlns:p14="http://schemas.microsoft.com/office/powerpoint/2010/main" val="161533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D4F5-C8EA-43F9-B50A-7D09C53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7" y="1600200"/>
            <a:ext cx="5829113" cy="914400"/>
          </a:xfrm>
        </p:spPr>
        <p:txBody>
          <a:bodyPr anchor="t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 is sluggish among treated…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3-4 months after info treatment: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- 13% accurately self-report post-treatment.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Plurality (37%) don’t change incorrect beliefs.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- 23% report larger ME post-treatment!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- 13% switch from one rounded, wrong value for another wrong, rounded one.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725F42A-C283-CBCD-BA23-3A6A1E0C0741}"/>
              </a:ext>
            </a:extLst>
          </p:cNvPr>
          <p:cNvGrpSpPr/>
          <p:nvPr/>
        </p:nvGrpSpPr>
        <p:grpSpPr>
          <a:xfrm>
            <a:off x="6034161" y="2083883"/>
            <a:ext cx="6274878" cy="4519035"/>
            <a:chOff x="3274919" y="2189747"/>
            <a:chExt cx="6274878" cy="451903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511E6E3-9C54-4A4E-9A77-E4E6E921D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4919" y="2189747"/>
              <a:ext cx="5642161" cy="451903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FF70780-C08B-4496-BB76-1595E4ECB9D7}"/>
                </a:ext>
              </a:extLst>
            </p:cNvPr>
            <p:cNvSpPr txBox="1"/>
            <p:nvPr/>
          </p:nvSpPr>
          <p:spPr>
            <a:xfrm rot="19873733">
              <a:off x="3374939" y="3906784"/>
              <a:ext cx="6174858" cy="318361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979E7F4-A64B-4E6E-A028-D7A1953CFCFC}"/>
                </a:ext>
              </a:extLst>
            </p:cNvPr>
            <p:cNvSpPr txBox="1"/>
            <p:nvPr/>
          </p:nvSpPr>
          <p:spPr>
            <a:xfrm rot="18882872">
              <a:off x="3649379" y="3822326"/>
              <a:ext cx="3169655" cy="318361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ED9AB8-5F73-4C9F-9D08-D3DCCF1184E0}"/>
                </a:ext>
              </a:extLst>
            </p:cNvPr>
            <p:cNvSpPr txBox="1"/>
            <p:nvPr/>
          </p:nvSpPr>
          <p:spPr>
            <a:xfrm rot="20725060">
              <a:off x="4876587" y="4544751"/>
              <a:ext cx="3824715" cy="318361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13203DF8-08DC-16F4-5BE8-911B9787250C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61287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D2C7A9-3227-80F2-FA38-33438D76CD0E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573D13-CA5E-213A-A263-51616A42F6F3}"/>
              </a:ext>
            </a:extLst>
          </p:cNvPr>
          <p:cNvSpPr txBox="1">
            <a:spLocks/>
          </p:cNvSpPr>
          <p:nvPr/>
        </p:nvSpPr>
        <p:spPr>
          <a:xfrm>
            <a:off x="673767" y="1600200"/>
            <a:ext cx="10908633" cy="12207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Incomplete and structurally asymmetric learning: 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Only 13% (up from 3%) correct. Overestimation magnitude unchanged but underestimation falls. Under-estimators with larger plots more likely to update and by a larger amount.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D9EACB-3C4E-B552-65E1-FD6FCBEAF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93" y="2820903"/>
            <a:ext cx="7054979" cy="1819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24DD8B4-084C-60FC-F0E3-70F5D3C56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25" y="5138307"/>
            <a:ext cx="77533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1851"/>
      </p:ext>
    </p:extLst>
  </p:cSld>
  <p:clrMapOvr>
    <a:masterClrMapping/>
  </p:clrMapOvr>
</p:sld>
</file>

<file path=ppt/theme/theme1.xml><?xml version="1.0" encoding="utf-8"?>
<a:theme xmlns:a="http://schemas.openxmlformats.org/drawingml/2006/main" name="IFPRI 2017">
  <a:themeElements>
    <a:clrScheme name="Custom 2">
      <a:dk1>
        <a:sysClr val="windowText" lastClr="000000"/>
      </a:dk1>
      <a:lt1>
        <a:sysClr val="window" lastClr="FFFFFF"/>
      </a:lt1>
      <a:dk2>
        <a:srgbClr val="FF0000"/>
      </a:dk2>
      <a:lt2>
        <a:srgbClr val="C4D82E"/>
      </a:lt2>
      <a:accent1>
        <a:srgbClr val="00AE9A"/>
      </a:accent1>
      <a:accent2>
        <a:srgbClr val="F7921E"/>
      </a:accent2>
      <a:accent3>
        <a:srgbClr val="EF463B"/>
      </a:accent3>
      <a:accent4>
        <a:srgbClr val="8850A0"/>
      </a:accent4>
      <a:accent5>
        <a:srgbClr val="007DB4"/>
      </a:accent5>
      <a:accent6>
        <a:srgbClr val="3D5567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Autofit/>
      </a:bodyPr>
      <a:lstStyle>
        <a:defPPr algn="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ISE_2021_Template.pptx" id="{36E8A8D9-B7D5-46E6-96CD-DBF1BC9D5E41}" vid="{212B6723-259D-4687-83F1-574705A057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RISE Template</Template>
  <TotalTime>4711</TotalTime>
  <Words>862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Georgia</vt:lpstr>
      <vt:lpstr>Times New Roman</vt:lpstr>
      <vt:lpstr>IFPRI 2017</vt:lpstr>
      <vt:lpstr>PowerPoint Presentation</vt:lpstr>
      <vt:lpstr>Background</vt:lpstr>
      <vt:lpstr>What we do</vt:lpstr>
      <vt:lpstr>Experiment</vt:lpstr>
      <vt:lpstr>- Regression to mean in NCME: self-reported plot sizes are overestimated for smaller plots, underestimated for larger ones. - NCME is both relatively and absolutely larger for smallest plots. - Rounding is a major source of measurement error in self-reported plot area. - Newer finding: rounding error persists (~unchanged) even after information treatment</vt:lpstr>
      <vt:lpstr>- Heaping around focal plots is asymmetric, esp. for smallest plots</vt:lpstr>
      <vt:lpstr>- NCME is the norm. Only 3.1% (31/982) accurately self-report plot size pre-treatment.  - ME is heavily NC, and overwhelmingly associated w/true plot size and rounding</vt:lpstr>
      <vt:lpstr>Learning is sluggish among treated…   3-4 months after info treatment:  - 13% accurately self-report post-treatment.   - Plurality (37%) don’t change incorrect beliefs.   - 23% report larger ME post-treatment!  - 13% switch from one rounded, wrong value for another wrong, rounded one. </vt:lpstr>
      <vt:lpstr>PowerPoint Presentation</vt:lpstr>
      <vt:lpstr>Information treatment has  - no effect on fertilizer use reporting at extensive margin   - significantly changes intensive margin self-reports  (~7%).   - treatment effects heterogeneous by plot size and by under/over-estimation.   - clear evidence of spillovers on self-reporting of (early season) agricultural input use ... correlated NCME (Abay et al. JDE 2019). Optimal prediction error (Hyslop and Imbens JBES 2001)?</vt:lpstr>
      <vt:lpstr>Systematic NCME strikingly consistent w/behavioral phenomena:  - Inattention to salient information: may be rational (costs&gt;benefits) or irrational (mental gaps, oversight). Variation with true plot size suggests structurally asymmetric inattention.  - Self-esteem bias: land a source of status. Upwardly biased mistaken beliefs may bring non-material reward. Asymmetric NCME and focal point bunching consistent w/this.   - Trust in GPS/technology and/or those who use it vs. trust in original (mis)info source.  These seem hypotheses/mechanisms worth testing explicitly. We can’t do so in these data.       </vt:lpstr>
      <vt:lpstr>Thank you for your interest and comments  k.abay@cgiar.org cbb2@cornell.edu tkilic@worldbank.org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Nonclassical Measurement Error and Smallholder Farmer Response to Information Reveal Behavioral Anomalies</dc:title>
  <dc:creator>Talip Kilic</dc:creator>
  <cp:lastModifiedBy>Chris Barrett</cp:lastModifiedBy>
  <cp:revision>39</cp:revision>
  <dcterms:created xsi:type="dcterms:W3CDTF">2021-10-27T11:55:24Z</dcterms:created>
  <dcterms:modified xsi:type="dcterms:W3CDTF">2022-12-19T14:35:28Z</dcterms:modified>
</cp:coreProperties>
</file>